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4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onstantia" panose="02030602050306030303" pitchFamily="18" charset="0"/>
      <p:regular r:id="rId53"/>
      <p:bold r:id="rId54"/>
      <p:italic r:id="rId55"/>
      <p:boldItalic r:id="rId56"/>
    </p:embeddedFont>
    <p:embeddedFont>
      <p:font typeface="Impact" panose="020B0806030902050204" pitchFamily="34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Bullet" userId="e02fdb911d607a3d" providerId="LiveId" clId="{8E969B5E-43F9-4C2C-A932-08E7178E8545}"/>
    <pc:docChg chg="undo modSld">
      <pc:chgData name="Zhang Bullet" userId="e02fdb911d607a3d" providerId="LiveId" clId="{8E969B5E-43F9-4C2C-A932-08E7178E8545}" dt="2018-08-07T16:44:53.886" v="43" actId="14100"/>
      <pc:docMkLst>
        <pc:docMk/>
      </pc:docMkLst>
      <pc:sldChg chg="addSp modSp modAnim">
        <pc:chgData name="Zhang Bullet" userId="e02fdb911d607a3d" providerId="LiveId" clId="{8E969B5E-43F9-4C2C-A932-08E7178E8545}" dt="2018-08-07T16:36:45.908" v="19" actId="1076"/>
        <pc:sldMkLst>
          <pc:docMk/>
          <pc:sldMk cId="0" sldId="287"/>
        </pc:sldMkLst>
        <pc:spChg chg="mod">
          <ac:chgData name="Zhang Bullet" userId="e02fdb911d607a3d" providerId="LiveId" clId="{8E969B5E-43F9-4C2C-A932-08E7178E8545}" dt="2018-08-07T16:36:40.340" v="18" actId="404"/>
          <ac:spMkLst>
            <pc:docMk/>
            <pc:sldMk cId="0" sldId="287"/>
            <ac:spMk id="477" creationId="{00000000-0000-0000-0000-000000000000}"/>
          </ac:spMkLst>
        </pc:spChg>
        <pc:picChg chg="add mod">
          <ac:chgData name="Zhang Bullet" userId="e02fdb911d607a3d" providerId="LiveId" clId="{8E969B5E-43F9-4C2C-A932-08E7178E8545}" dt="2018-08-07T16:36:45.908" v="19" actId="1076"/>
          <ac:picMkLst>
            <pc:docMk/>
            <pc:sldMk cId="0" sldId="287"/>
            <ac:picMk id="2" creationId="{EB2D5794-62AC-4B51-A905-9A9510DFFDEC}"/>
          </ac:picMkLst>
        </pc:picChg>
      </pc:sldChg>
      <pc:sldChg chg="addSp modSp modAnim">
        <pc:chgData name="Zhang Bullet" userId="e02fdb911d607a3d" providerId="LiveId" clId="{8E969B5E-43F9-4C2C-A932-08E7178E8545}" dt="2018-08-07T16:44:53.886" v="43" actId="14100"/>
        <pc:sldMkLst>
          <pc:docMk/>
          <pc:sldMk cId="0" sldId="288"/>
        </pc:sldMkLst>
        <pc:spChg chg="mod">
          <ac:chgData name="Zhang Bullet" userId="e02fdb911d607a3d" providerId="LiveId" clId="{8E969B5E-43F9-4C2C-A932-08E7178E8545}" dt="2018-08-07T16:44:47.134" v="40" actId="20577"/>
          <ac:spMkLst>
            <pc:docMk/>
            <pc:sldMk cId="0" sldId="288"/>
            <ac:spMk id="484" creationId="{00000000-0000-0000-0000-000000000000}"/>
          </ac:spMkLst>
        </pc:spChg>
        <pc:picChg chg="add mod">
          <ac:chgData name="Zhang Bullet" userId="e02fdb911d607a3d" providerId="LiveId" clId="{8E969B5E-43F9-4C2C-A932-08E7178E8545}" dt="2018-08-07T16:44:53.886" v="43" actId="14100"/>
          <ac:picMkLst>
            <pc:docMk/>
            <pc:sldMk cId="0" sldId="288"/>
            <ac:picMk id="2" creationId="{BD780561-219C-4A25-8ECE-9572AF9165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013d68507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4013d68507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014477e9c_7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4014477e9c_7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014477e9c_7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g4014477e9c_7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014477e9c_7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4014477e9c_7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014477e9c_7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4014477e9c_7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014477e9c_7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4014477e9c_7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014477e9c_7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4014477e9c_7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013d68507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4013d68507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013d68507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4013d68507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013d68507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4013d68507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013d68507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4013d68507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013d68507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4013d68507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013d68507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4013d68507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013d68507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g4013d68507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014477e9c_9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014477e9c_9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013d68507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4013d68507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013d68507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4013d68507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014477e9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g4014477e9c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013d68507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g4013d68507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013d68507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g4013d68507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013d68507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4013d68507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014477e9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014477e9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13d68507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4013d68507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013d68507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4013d68507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4014477e9c_5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4014477e9c_5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014477e9c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014477e9c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014477e9c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014477e9c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014477e9c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4014477e9c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4014477e9c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4014477e9c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used three boxes with different sizes for our test and conducted 20 tests for each object with the conveyor belt moving at 0.3</a:t>
            </a:r>
            <a:r>
              <a:rPr lang="en-US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m/s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0.4</a:t>
            </a:r>
            <a:r>
              <a:rPr lang="en-US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m/s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respectively. We placed the object at different locations and orientations on the conveyor belt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013d68507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4013d68507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013d68507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4013d68507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4013d68507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4013d68507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4013d68507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4013d68507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013d68507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4013d68507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013d68507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g4013d68507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4013d68507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4013d68507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013d68507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g4013d68507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4013d68507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g4013d68507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4013d68507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4013d68507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013d68507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5" name="Google Shape;575;g4013d68507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013d68507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4013d68507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014477e9c_7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4014477e9c_7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014477e9c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4014477e9c_7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014477e9c_7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4014477e9c_7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013d68507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4013d68507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标题幻灯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820760" y="2763109"/>
            <a:ext cx="4191000" cy="295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3366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76200" y="6519446"/>
            <a:ext cx="820891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http://umji.sjtu.edu.cn</a:t>
            </a:r>
            <a:endParaRPr sz="1600" b="0" i="0" u="none" strike="noStrike" cap="non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Google Shape;14;p2"/>
          <p:cNvCxnSpPr/>
          <p:nvPr/>
        </p:nvCxnSpPr>
        <p:spPr>
          <a:xfrm>
            <a:off x="0" y="6400800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2"/>
          <p:cNvCxnSpPr/>
          <p:nvPr/>
        </p:nvCxnSpPr>
        <p:spPr>
          <a:xfrm>
            <a:off x="0" y="6477000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33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20760" y="762000"/>
            <a:ext cx="725644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4400"/>
              <a:buFont typeface="Constantia"/>
              <a:buNone/>
              <a:defRPr sz="4400" b="1" i="0" u="none" strike="noStrike" cap="none">
                <a:solidFill>
                  <a:srgbClr val="003366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8860" y="5817713"/>
            <a:ext cx="2795855" cy="446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 descr="S:\JI - Promotion Photos\2012.8学院楼\DSC_0462副本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8747" y="2924944"/>
            <a:ext cx="2594653" cy="172325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311770" y="64770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19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文本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标题幻灯片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subTitle" idx="1"/>
          </p:nvPr>
        </p:nvSpPr>
        <p:spPr>
          <a:xfrm>
            <a:off x="820760" y="2763109"/>
            <a:ext cx="4191000" cy="29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3366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76200" y="6519446"/>
            <a:ext cx="820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http://umji.sjtu.edu.cn</a:t>
            </a:r>
            <a:endParaRPr sz="1600" b="0" i="0" u="none" strike="noStrike" cap="non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4"/>
          <p:cNvCxnSpPr/>
          <p:nvPr/>
        </p:nvCxnSpPr>
        <p:spPr>
          <a:xfrm>
            <a:off x="0" y="6400800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p14"/>
          <p:cNvCxnSpPr/>
          <p:nvPr/>
        </p:nvCxnSpPr>
        <p:spPr>
          <a:xfrm>
            <a:off x="0" y="6477000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33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820760" y="762000"/>
            <a:ext cx="7256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4400"/>
              <a:buFont typeface="Constantia"/>
              <a:buNone/>
              <a:defRPr sz="4400" b="1" i="0" u="none" strike="noStrike" cap="none">
                <a:solidFill>
                  <a:srgbClr val="003366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8860" y="5817713"/>
            <a:ext cx="2795854" cy="446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 descr="S:\JI - Promotion Photos\2012.8学院楼\DSC_0462副本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8747" y="2924944"/>
            <a:ext cx="2594653" cy="1723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8311770" y="64770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19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052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Char char="■"/>
              <a:defRPr sz="32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3D7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D7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D7F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  <a:defRPr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15"/>
          <p:cNvCxnSpPr/>
          <p:nvPr/>
        </p:nvCxnSpPr>
        <p:spPr>
          <a:xfrm>
            <a:off x="0" y="1066800"/>
            <a:ext cx="7315200" cy="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8933" y="419099"/>
            <a:ext cx="1426468" cy="685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5"/>
          <p:cNvCxnSpPr/>
          <p:nvPr/>
        </p:nvCxnSpPr>
        <p:spPr>
          <a:xfrm>
            <a:off x="0" y="6400800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15"/>
          <p:cNvCxnSpPr/>
          <p:nvPr/>
        </p:nvCxnSpPr>
        <p:spPr>
          <a:xfrm>
            <a:off x="0" y="6477000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33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" name="Google Shape;110;p15"/>
          <p:cNvCxnSpPr/>
          <p:nvPr/>
        </p:nvCxnSpPr>
        <p:spPr>
          <a:xfrm>
            <a:off x="0" y="990600"/>
            <a:ext cx="7315200" cy="0"/>
          </a:xfrm>
          <a:prstGeom prst="straightConnector1">
            <a:avLst/>
          </a:prstGeom>
          <a:noFill/>
          <a:ln w="57150" cap="flat" cmpd="sng">
            <a:solidFill>
              <a:srgbClr val="0033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5"/>
          <p:cNvSpPr txBox="1"/>
          <p:nvPr/>
        </p:nvSpPr>
        <p:spPr>
          <a:xfrm>
            <a:off x="467544" y="6519446"/>
            <a:ext cx="820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交大密西根学院</a:t>
            </a:r>
            <a:r>
              <a:rPr lang="en-US" sz="1600" b="0" i="0" u="none" strike="noStrike" cap="none">
                <a:solidFill>
                  <a:srgbClr val="17365D"/>
                </a:solidFill>
                <a:latin typeface="Constantia"/>
                <a:ea typeface="Constantia"/>
                <a:cs typeface="Constantia"/>
                <a:sym typeface="Constantia"/>
              </a:rPr>
              <a:t>   UM-SJTU Joint Institute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19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>
  <p:cSld name="节标题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16"/>
          <p:cNvCxnSpPr/>
          <p:nvPr/>
        </p:nvCxnSpPr>
        <p:spPr>
          <a:xfrm>
            <a:off x="0" y="6400800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6"/>
          <p:cNvCxnSpPr/>
          <p:nvPr/>
        </p:nvCxnSpPr>
        <p:spPr>
          <a:xfrm>
            <a:off x="0" y="6477000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336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6" name="Google Shape;11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48200" y="304800"/>
            <a:ext cx="4294643" cy="6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2209800" y="2362200"/>
            <a:ext cx="5867400" cy="14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>
                <a:solidFill>
                  <a:srgbClr val="17365D"/>
                </a:solidFill>
                <a:latin typeface="Constantia"/>
                <a:ea typeface="Constantia"/>
                <a:cs typeface="Constantia"/>
                <a:sym typeface="Constantia"/>
              </a:rPr>
              <a:t>Thank 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3366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706500" y="6519450"/>
            <a:ext cx="751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http://umji.sjtu.edu.cn</a:t>
            </a:r>
            <a:endParaRPr sz="1600" b="0" i="0" u="none" strike="noStrike" cap="non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19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0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052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Char char="■"/>
              <a:defRPr sz="32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3D7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D7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D7F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800" cy="63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  <a:defRPr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" name="Google Shape;23;p3"/>
          <p:cNvCxnSpPr/>
          <p:nvPr/>
        </p:nvCxnSpPr>
        <p:spPr>
          <a:xfrm>
            <a:off x="0" y="1066800"/>
            <a:ext cx="7315200" cy="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8933" y="419099"/>
            <a:ext cx="1426467" cy="685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5;p3"/>
          <p:cNvCxnSpPr/>
          <p:nvPr/>
        </p:nvCxnSpPr>
        <p:spPr>
          <a:xfrm>
            <a:off x="0" y="6400800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26;p3"/>
          <p:cNvCxnSpPr/>
          <p:nvPr/>
        </p:nvCxnSpPr>
        <p:spPr>
          <a:xfrm>
            <a:off x="0" y="6477000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33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990600"/>
            <a:ext cx="7315200" cy="0"/>
          </a:xfrm>
          <a:prstGeom prst="straightConnector1">
            <a:avLst/>
          </a:prstGeom>
          <a:noFill/>
          <a:ln w="57150" cap="flat" cmpd="sng">
            <a:solidFill>
              <a:srgbClr val="0033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28;p3"/>
          <p:cNvSpPr txBox="1"/>
          <p:nvPr/>
        </p:nvSpPr>
        <p:spPr>
          <a:xfrm>
            <a:off x="467544" y="6519446"/>
            <a:ext cx="820891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交大密西根学院</a:t>
            </a:r>
            <a:r>
              <a:rPr lang="en-US" sz="1600" b="0" i="0" u="none" strike="noStrike" cap="none">
                <a:solidFill>
                  <a:srgbClr val="17365D"/>
                </a:solidFill>
                <a:latin typeface="Constantia"/>
                <a:ea typeface="Constantia"/>
                <a:cs typeface="Constantia"/>
                <a:sym typeface="Constantia"/>
              </a:rPr>
              <a:t>   UM-SJTU Joint Institute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19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1"/>
          </p:nvPr>
        </p:nvSpPr>
        <p:spPr>
          <a:xfrm rot="5400000">
            <a:off x="2308949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文本" type="vertTitleAndTx">
  <p:cSld name="VERTICAL_TITLE_AND_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 rot="5400000">
            <a:off x="4732349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>
  <p:cSld name="节标题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4"/>
          <p:cNvCxnSpPr/>
          <p:nvPr/>
        </p:nvCxnSpPr>
        <p:spPr>
          <a:xfrm>
            <a:off x="0" y="6400800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32;p4"/>
          <p:cNvCxnSpPr/>
          <p:nvPr/>
        </p:nvCxnSpPr>
        <p:spPr>
          <a:xfrm>
            <a:off x="0" y="6477000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336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48200" y="304800"/>
            <a:ext cx="4294641" cy="6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/>
        </p:nvSpPr>
        <p:spPr>
          <a:xfrm>
            <a:off x="2209800" y="2362200"/>
            <a:ext cx="5867400" cy="149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>
                <a:solidFill>
                  <a:srgbClr val="17365D"/>
                </a:solidFill>
                <a:latin typeface="Constantia"/>
                <a:ea typeface="Constantia"/>
                <a:cs typeface="Constantia"/>
                <a:sym typeface="Constantia"/>
              </a:rPr>
              <a:t>Thank 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3366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5" name="Google Shape;35;p4"/>
          <p:cNvSpPr txBox="1"/>
          <p:nvPr/>
        </p:nvSpPr>
        <p:spPr>
          <a:xfrm>
            <a:off x="706500" y="6519450"/>
            <a:ext cx="751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http://umji.sjtu.edu.cn</a:t>
            </a:r>
            <a:endParaRPr sz="1600" b="0" i="0" u="none" strike="noStrike" cap="non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19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subTitle" idx="1"/>
          </p:nvPr>
        </p:nvSpPr>
        <p:spPr>
          <a:xfrm>
            <a:off x="820760" y="2925381"/>
            <a:ext cx="4191000" cy="29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en-US" sz="2000" i="0" u="none" strike="noStrike" cap="none">
                <a:solidFill>
                  <a:schemeClr val="dk2"/>
                </a:solidFill>
              </a:rPr>
              <a:t>Sponsor: Panasonic</a:t>
            </a:r>
            <a:br>
              <a:rPr lang="en-US" sz="2000" i="0" u="none" strike="noStrike" cap="none">
                <a:solidFill>
                  <a:schemeClr val="dk2"/>
                </a:solidFill>
              </a:rPr>
            </a:br>
            <a:r>
              <a:rPr lang="en-US" sz="2000" i="0" u="none" strike="noStrike" cap="none">
                <a:solidFill>
                  <a:schemeClr val="dk2"/>
                </a:solidFill>
              </a:rPr>
              <a:t>Mentor: Zhuosi Zhang</a:t>
            </a:r>
            <a:br>
              <a:rPr lang="en-US" sz="2000" i="0" u="none" strike="noStrike" cap="none">
                <a:solidFill>
                  <a:schemeClr val="dk2"/>
                </a:solidFill>
              </a:rPr>
            </a:br>
            <a:r>
              <a:rPr lang="en-US" sz="2000" i="0" u="none" strike="noStrike" cap="none">
                <a:solidFill>
                  <a:schemeClr val="dk2"/>
                </a:solidFill>
              </a:rPr>
              <a:t>Instructor: Mingjian Li</a:t>
            </a:r>
            <a:endParaRPr sz="2000" i="0" u="none" strike="noStrike" cap="none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endParaRPr sz="2000" i="0" u="none" strike="noStrike" cap="none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endParaRPr sz="2000" i="0" u="none" strike="noStrike" cap="none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en-US" sz="2000" i="0" u="none" strike="noStrike" cap="none">
                <a:solidFill>
                  <a:schemeClr val="dk2"/>
                </a:solidFill>
              </a:rPr>
              <a:t>Presented by Group 17</a:t>
            </a:r>
            <a:br>
              <a:rPr lang="en-US" sz="2000" i="0" u="none" strike="noStrike" cap="none">
                <a:solidFill>
                  <a:schemeClr val="dk2"/>
                </a:solidFill>
              </a:rPr>
            </a:br>
            <a:endParaRPr sz="2000" i="0" u="none" strike="noStrike" cap="none">
              <a:solidFill>
                <a:srgbClr val="00336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None/>
            </a:pPr>
            <a:endParaRPr sz="2000" i="0" u="none" strike="noStrike" cap="none">
              <a:solidFill>
                <a:srgbClr val="003366"/>
              </a:solidFill>
            </a:endParaRPr>
          </a:p>
        </p:txBody>
      </p:sp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820760" y="762000"/>
            <a:ext cx="74235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4400"/>
              <a:buFont typeface="Constantia"/>
              <a:buNone/>
            </a:pPr>
            <a:r>
              <a:rPr lang="en-US" sz="4400" b="1" i="0" u="none" strike="noStrike" cap="none">
                <a:solidFill>
                  <a:srgbClr val="003366"/>
                </a:solidFill>
                <a:latin typeface="Constantia"/>
                <a:ea typeface="Constantia"/>
                <a:cs typeface="Constantia"/>
                <a:sym typeface="Constantia"/>
              </a:rPr>
              <a:t>Automatic Measurement System for Cargo Volume</a:t>
            </a:r>
            <a:endParaRPr sz="4400" b="1" i="0" u="none" strike="noStrike" cap="none">
              <a:solidFill>
                <a:srgbClr val="003366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4400"/>
              <a:buFont typeface="Constantia"/>
              <a:buNone/>
            </a:pPr>
            <a:r>
              <a:rPr lang="en-US" sz="3600"/>
              <a:t>Oral Defense</a:t>
            </a:r>
            <a:endParaRPr sz="3600" b="1" i="0" u="none" strike="noStrike" cap="none">
              <a:solidFill>
                <a:srgbClr val="003366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77" name="Google Shape;177;p25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1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5317550" y="2804425"/>
            <a:ext cx="3081000" cy="207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625" y="3352788"/>
            <a:ext cx="3081000" cy="471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Concept Selection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53559"/>
            <a:ext cx="8839201" cy="390937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4"/>
          <p:cNvSpPr txBox="1">
            <a:spLocks noGrp="1"/>
          </p:cNvSpPr>
          <p:nvPr>
            <p:ph type="body" idx="1"/>
          </p:nvPr>
        </p:nvSpPr>
        <p:spPr>
          <a:xfrm>
            <a:off x="467550" y="1340770"/>
            <a:ext cx="8229600" cy="11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/>
              <a:t>Camera Placement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80" name="Google Shape;280;p34"/>
          <p:cNvSpPr/>
          <p:nvPr/>
        </p:nvSpPr>
        <p:spPr>
          <a:xfrm>
            <a:off x="5845750" y="1883275"/>
            <a:ext cx="1394400" cy="3909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10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Concept Generation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122" y="1412750"/>
            <a:ext cx="5043375" cy="27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625" y="4445500"/>
            <a:ext cx="173355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9275" y="4455025"/>
            <a:ext cx="185737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5"/>
          <p:cNvPicPr preferRelativeResize="0"/>
          <p:nvPr/>
        </p:nvPicPr>
        <p:blipFill rotWithShape="1">
          <a:blip r:embed="rId6">
            <a:alphaModFix/>
          </a:blip>
          <a:srcRect r="59935"/>
          <a:stretch/>
        </p:blipFill>
        <p:spPr>
          <a:xfrm>
            <a:off x="6080750" y="4407400"/>
            <a:ext cx="1905000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 txBox="1">
            <a:spLocks noGrp="1"/>
          </p:cNvSpPr>
          <p:nvPr>
            <p:ph type="body" idx="1"/>
          </p:nvPr>
        </p:nvSpPr>
        <p:spPr>
          <a:xfrm>
            <a:off x="481275" y="1669950"/>
            <a:ext cx="3619800" cy="21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/>
              <a:t>Marker Placement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/>
              <a:t>Left to right: no reflective tape, sides, front</a:t>
            </a:r>
            <a:endParaRPr sz="2400"/>
          </a:p>
        </p:txBody>
      </p:sp>
      <p:sp>
        <p:nvSpPr>
          <p:cNvPr id="292" name="Google Shape;292;p35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11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Concept Selection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98" name="Google Shape;2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13" y="2198598"/>
            <a:ext cx="8159375" cy="334947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6"/>
          <p:cNvSpPr txBox="1">
            <a:spLocks noGrp="1"/>
          </p:cNvSpPr>
          <p:nvPr>
            <p:ph type="body" idx="1"/>
          </p:nvPr>
        </p:nvSpPr>
        <p:spPr>
          <a:xfrm>
            <a:off x="467550" y="1340770"/>
            <a:ext cx="8229600" cy="11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/>
              <a:t>Marker Placement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00" name="Google Shape;300;p36"/>
          <p:cNvSpPr/>
          <p:nvPr/>
        </p:nvSpPr>
        <p:spPr>
          <a:xfrm>
            <a:off x="6917375" y="2112300"/>
            <a:ext cx="1394400" cy="3512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12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Parameter Analysis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012" y="1656200"/>
            <a:ext cx="6869426" cy="40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>
            <a:spLocks noGrp="1"/>
          </p:cNvSpPr>
          <p:nvPr>
            <p:ph type="body" idx="1"/>
          </p:nvPr>
        </p:nvSpPr>
        <p:spPr>
          <a:xfrm>
            <a:off x="2521825" y="5724275"/>
            <a:ext cx="4393800" cy="8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larger distance⇒ higher error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</p:txBody>
      </p:sp>
      <p:sp>
        <p:nvSpPr>
          <p:cNvPr id="309" name="Google Shape;309;p37"/>
          <p:cNvSpPr txBox="1">
            <a:spLocks noGrp="1"/>
          </p:cNvSpPr>
          <p:nvPr>
            <p:ph type="body" idx="1"/>
          </p:nvPr>
        </p:nvSpPr>
        <p:spPr>
          <a:xfrm>
            <a:off x="783025" y="1189875"/>
            <a:ext cx="4730700" cy="21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/>
              <a:t>Parameter: Camera height</a:t>
            </a:r>
            <a:endParaRPr sz="2400"/>
          </a:p>
        </p:txBody>
      </p:sp>
      <p:sp>
        <p:nvSpPr>
          <p:cNvPr id="310" name="Google Shape;310;p37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13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Parameter Analysis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25" y="1425670"/>
            <a:ext cx="8018475" cy="32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8"/>
          <p:cNvSpPr txBox="1">
            <a:spLocks noGrp="1"/>
          </p:cNvSpPr>
          <p:nvPr>
            <p:ph type="body" idx="1"/>
          </p:nvPr>
        </p:nvSpPr>
        <p:spPr>
          <a:xfrm>
            <a:off x="3109925" y="4931300"/>
            <a:ext cx="3296100" cy="8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FOV = WD・h / f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1"/>
          </p:nvPr>
        </p:nvSpPr>
        <p:spPr>
          <a:xfrm>
            <a:off x="5909350" y="4931300"/>
            <a:ext cx="3381300" cy="8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WD = SF・L・f / h + L	</a:t>
            </a:r>
            <a:endParaRPr sz="2400"/>
          </a:p>
        </p:txBody>
      </p:sp>
      <p:sp>
        <p:nvSpPr>
          <p:cNvPr id="319" name="Google Shape;319;p38"/>
          <p:cNvSpPr txBox="1">
            <a:spLocks noGrp="1"/>
          </p:cNvSpPr>
          <p:nvPr>
            <p:ph type="body" idx="1"/>
          </p:nvPr>
        </p:nvSpPr>
        <p:spPr>
          <a:xfrm>
            <a:off x="152975" y="4624700"/>
            <a:ext cx="29169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FOV: field of view</a:t>
            </a:r>
            <a:endParaRPr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WD: working distance</a:t>
            </a:r>
            <a:endParaRPr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h: size of image</a:t>
            </a:r>
            <a:endParaRPr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f: focal length of camera</a:t>
            </a:r>
            <a:endParaRPr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L: side length of cargo</a:t>
            </a:r>
            <a:endParaRPr sz="1800"/>
          </a:p>
        </p:txBody>
      </p:sp>
      <p:sp>
        <p:nvSpPr>
          <p:cNvPr id="320" name="Google Shape;320;p38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14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Parameter Analysis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326" name="Google Shape;3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25" y="1425670"/>
            <a:ext cx="8018475" cy="32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9"/>
          <p:cNvSpPr txBox="1">
            <a:spLocks noGrp="1"/>
          </p:cNvSpPr>
          <p:nvPr>
            <p:ph type="body" idx="1"/>
          </p:nvPr>
        </p:nvSpPr>
        <p:spPr>
          <a:xfrm>
            <a:off x="3109925" y="4931300"/>
            <a:ext cx="3296100" cy="8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FOV = WD・h / f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</p:txBody>
      </p:sp>
      <p:sp>
        <p:nvSpPr>
          <p:cNvPr id="328" name="Google Shape;328;p39"/>
          <p:cNvSpPr txBox="1">
            <a:spLocks noGrp="1"/>
          </p:cNvSpPr>
          <p:nvPr>
            <p:ph type="body" idx="1"/>
          </p:nvPr>
        </p:nvSpPr>
        <p:spPr>
          <a:xfrm>
            <a:off x="5909350" y="4931300"/>
            <a:ext cx="3381300" cy="8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WD = SF・L・f / h + L	</a:t>
            </a:r>
            <a:endParaRPr sz="2400"/>
          </a:p>
        </p:txBody>
      </p:sp>
      <p:sp>
        <p:nvSpPr>
          <p:cNvPr id="329" name="Google Shape;329;p39"/>
          <p:cNvSpPr txBox="1">
            <a:spLocks noGrp="1"/>
          </p:cNvSpPr>
          <p:nvPr>
            <p:ph type="body" idx="1"/>
          </p:nvPr>
        </p:nvSpPr>
        <p:spPr>
          <a:xfrm>
            <a:off x="4466471" y="5572075"/>
            <a:ext cx="2916900" cy="8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⇒ height = 1.2m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</p:txBody>
      </p:sp>
      <p:sp>
        <p:nvSpPr>
          <p:cNvPr id="330" name="Google Shape;330;p39"/>
          <p:cNvSpPr/>
          <p:nvPr/>
        </p:nvSpPr>
        <p:spPr>
          <a:xfrm>
            <a:off x="6798775" y="4931294"/>
            <a:ext cx="458400" cy="525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1" name="Google Shape;331;p39"/>
          <p:cNvCxnSpPr/>
          <p:nvPr/>
        </p:nvCxnSpPr>
        <p:spPr>
          <a:xfrm rot="10800000" flipH="1">
            <a:off x="7257175" y="4659181"/>
            <a:ext cx="573000" cy="267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2" name="Google Shape;332;p39"/>
          <p:cNvSpPr txBox="1">
            <a:spLocks noGrp="1"/>
          </p:cNvSpPr>
          <p:nvPr>
            <p:ph type="body" idx="1"/>
          </p:nvPr>
        </p:nvSpPr>
        <p:spPr>
          <a:xfrm>
            <a:off x="7830175" y="43961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=1.5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</p:txBody>
      </p:sp>
      <p:sp>
        <p:nvSpPr>
          <p:cNvPr id="333" name="Google Shape;333;p39"/>
          <p:cNvSpPr txBox="1">
            <a:spLocks noGrp="1"/>
          </p:cNvSpPr>
          <p:nvPr>
            <p:ph type="body" idx="1"/>
          </p:nvPr>
        </p:nvSpPr>
        <p:spPr>
          <a:xfrm>
            <a:off x="152975" y="4624700"/>
            <a:ext cx="29169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FOV: field of view</a:t>
            </a:r>
            <a:endParaRPr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WD: working distance</a:t>
            </a:r>
            <a:endParaRPr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h: size of image</a:t>
            </a:r>
            <a:endParaRPr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f: focal length of camera</a:t>
            </a:r>
            <a:endParaRPr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L: side length of cargo</a:t>
            </a:r>
            <a:endParaRPr sz="1800"/>
          </a:p>
        </p:txBody>
      </p:sp>
      <p:sp>
        <p:nvSpPr>
          <p:cNvPr id="334" name="Google Shape;334;p39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15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Two depth cameras -&gt; Depth images and IR images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Reflection tape -&gt; Locating the cargo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Extract point clouds from depth images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Align and combine point clouds from one camera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Combine point clouds from two cameras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40" name="Google Shape;340;p40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Final Design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41" name="Google Shape;341;p40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16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Mechanical Structures: 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Conveyor belt &amp; reflection tape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Cameras &amp; supports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Software Parts: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Point cloud generation &amp; background elimination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Cargo detection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Coordinate conversion &amp; point cloud alignment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Volume estimation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3-D model output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47" name="Google Shape;347;p41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Functional Decomposition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48" name="Google Shape;348;p41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17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Function Flow Chart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354" name="Google Shape;35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998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2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18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Chosen Concept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61" name="Google Shape;361;p43"/>
          <p:cNvSpPr txBox="1">
            <a:spLocks noGrp="1"/>
          </p:cNvSpPr>
          <p:nvPr>
            <p:ph type="body" idx="1"/>
          </p:nvPr>
        </p:nvSpPr>
        <p:spPr>
          <a:xfrm>
            <a:off x="897100" y="2129350"/>
            <a:ext cx="1709700" cy="4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lang="en-US" sz="22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Top view</a:t>
            </a:r>
            <a:endParaRPr sz="22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endParaRPr sz="22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endParaRPr sz="22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endParaRPr sz="22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endParaRPr sz="22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endParaRPr sz="22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endParaRPr sz="22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lang="en-US" sz="22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Side view</a:t>
            </a:r>
            <a:endParaRPr sz="22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362" name="Google Shape;36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6800" y="1129201"/>
            <a:ext cx="4837225" cy="511855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3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19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19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Team Members: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Zesen Wang (Leader)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JI ECE + KTH ML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Xinyi Wu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JI ECE + UM DS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Yier Zhang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JI ECE + UM EE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Yetong Zhang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JI ME + UM CE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Zitao Zhang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JI ECE + KTH ML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Team Introduction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988" y="1275489"/>
            <a:ext cx="1098050" cy="1466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 rotWithShape="1">
          <a:blip r:embed="rId4">
            <a:alphaModFix/>
          </a:blip>
          <a:srcRect b="6664"/>
          <a:stretch/>
        </p:blipFill>
        <p:spPr>
          <a:xfrm>
            <a:off x="4497113" y="4846825"/>
            <a:ext cx="1098074" cy="13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7113" y="3170700"/>
            <a:ext cx="12477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 rotWithShape="1">
          <a:blip r:embed="rId6">
            <a:alphaModFix/>
          </a:blip>
          <a:srcRect b="8256"/>
          <a:stretch/>
        </p:blipFill>
        <p:spPr>
          <a:xfrm>
            <a:off x="6347325" y="3970450"/>
            <a:ext cx="1247774" cy="151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64775" y="1814950"/>
            <a:ext cx="1012875" cy="151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2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Design - Camera Positions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369" name="Google Shape;36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7029" y="2344284"/>
            <a:ext cx="405765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450" y="1088105"/>
            <a:ext cx="3562350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4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20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Design - Reflection Tape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377" name="Google Shape;37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978909"/>
            <a:ext cx="8839200" cy="266579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5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21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0520" rtl="0">
              <a:spcBef>
                <a:spcPts val="640"/>
              </a:spcBef>
              <a:spcAft>
                <a:spcPts val="0"/>
              </a:spcAft>
              <a:buSzPts val="1920"/>
              <a:buChar char="●"/>
            </a:pPr>
            <a:r>
              <a:rPr lang="en-US"/>
              <a:t>Subtraction Method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Subtracting the static background image, the cargo object becomes distinguishable</a:t>
            </a:r>
            <a:endParaRPr sz="2400"/>
          </a:p>
        </p:txBody>
      </p:sp>
      <p:sp>
        <p:nvSpPr>
          <p:cNvPr id="384" name="Google Shape;384;p46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- Background Elimination</a:t>
            </a:r>
            <a:endParaRPr/>
          </a:p>
        </p:txBody>
      </p:sp>
      <p:pic>
        <p:nvPicPr>
          <p:cNvPr id="385" name="Google Shape;385;p46"/>
          <p:cNvPicPr preferRelativeResize="0"/>
          <p:nvPr/>
        </p:nvPicPr>
        <p:blipFill rotWithShape="1">
          <a:blip r:embed="rId3">
            <a:alphaModFix/>
          </a:blip>
          <a:srcRect t="11063" b="5435"/>
          <a:stretch/>
        </p:blipFill>
        <p:spPr>
          <a:xfrm>
            <a:off x="2468900" y="2839225"/>
            <a:ext cx="3955974" cy="3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6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22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Design - Align</a:t>
            </a:r>
            <a:r>
              <a:rPr lang="en-US"/>
              <a:t>ment</a:t>
            </a: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Method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392" name="Google Shape;39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9925" y="1263513"/>
            <a:ext cx="276606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2425" y="1263525"/>
            <a:ext cx="272034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89925" y="3702828"/>
            <a:ext cx="276606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09575" y="3702831"/>
            <a:ext cx="276606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7"/>
          <p:cNvSpPr txBox="1">
            <a:spLocks noGrp="1"/>
          </p:cNvSpPr>
          <p:nvPr>
            <p:ph type="body" idx="1"/>
          </p:nvPr>
        </p:nvSpPr>
        <p:spPr>
          <a:xfrm>
            <a:off x="467551" y="1340775"/>
            <a:ext cx="2344200" cy="457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</a:rPr>
              <a:t>Same camera,</a:t>
            </a:r>
            <a:endParaRPr sz="2400">
              <a:solidFill>
                <a:srgbClr val="FF0000"/>
              </a:solidFill>
            </a:endParaRPr>
          </a:p>
          <a:p>
            <a:pPr marL="0" lvl="0" indent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</a:rPr>
              <a:t>multiple views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97" name="Google Shape;397;p47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23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Design - </a:t>
            </a:r>
            <a:r>
              <a:rPr lang="en-US"/>
              <a:t>Alignment</a:t>
            </a: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Method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403" name="Google Shape;40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1762" y="1360900"/>
            <a:ext cx="5810925" cy="4812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8"/>
          <p:cNvSpPr txBox="1">
            <a:spLocks noGrp="1"/>
          </p:cNvSpPr>
          <p:nvPr>
            <p:ph type="body" idx="1"/>
          </p:nvPr>
        </p:nvSpPr>
        <p:spPr>
          <a:xfrm>
            <a:off x="467551" y="1340775"/>
            <a:ext cx="2344200" cy="457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</a:rPr>
              <a:t>Same camera,</a:t>
            </a:r>
            <a:endParaRPr sz="2400">
              <a:solidFill>
                <a:srgbClr val="FF0000"/>
              </a:solidFill>
            </a:endParaRP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</a:rPr>
              <a:t>multiple views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405" name="Google Shape;405;p48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24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Design - </a:t>
            </a:r>
            <a:r>
              <a:rPr lang="en-US"/>
              <a:t>Alignment Method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411" name="Google Shape;411;p49"/>
          <p:cNvPicPr preferRelativeResize="0"/>
          <p:nvPr/>
        </p:nvPicPr>
        <p:blipFill rotWithShape="1">
          <a:blip r:embed="rId3">
            <a:alphaModFix/>
          </a:blip>
          <a:srcRect l="12111"/>
          <a:stretch/>
        </p:blipFill>
        <p:spPr>
          <a:xfrm>
            <a:off x="4010850" y="1327850"/>
            <a:ext cx="5133125" cy="39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9"/>
          <p:cNvSpPr txBox="1"/>
          <p:nvPr/>
        </p:nvSpPr>
        <p:spPr>
          <a:xfrm>
            <a:off x="239700" y="2548600"/>
            <a:ext cx="3366900" cy="29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Use feature points to locate.</a:t>
            </a:r>
            <a:endParaRPr sz="2400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lvl="0" indent="-381000" rtl="0">
              <a:spcBef>
                <a:spcPts val="100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Rotate, shift and combine the final point clouds.</a:t>
            </a:r>
            <a:endParaRPr sz="2400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lvl="0" indent="-381000" rtl="0">
              <a:spcBef>
                <a:spcPts val="1000"/>
              </a:spcBef>
              <a:spcAft>
                <a:spcPts val="100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P2=P1+L•</a:t>
            </a:r>
            <a:r>
              <a:rPr lang="en-US" sz="2400" b="1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N</a:t>
            </a:r>
            <a:r>
              <a:rPr lang="en-US" sz="2400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×</a:t>
            </a:r>
            <a:r>
              <a:rPr lang="en-US" sz="2400" b="1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</a:t>
            </a:r>
            <a:endParaRPr sz="2400" b="1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13" name="Google Shape;413;p49"/>
          <p:cNvSpPr txBox="1">
            <a:spLocks noGrp="1"/>
          </p:cNvSpPr>
          <p:nvPr>
            <p:ph type="body" idx="1"/>
          </p:nvPr>
        </p:nvSpPr>
        <p:spPr>
          <a:xfrm>
            <a:off x="747950" y="1296988"/>
            <a:ext cx="2790900" cy="93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</a:rPr>
              <a:t>Different cameras</a:t>
            </a:r>
            <a:endParaRPr sz="2400">
              <a:solidFill>
                <a:srgbClr val="FF0000"/>
              </a:solidFill>
            </a:endParaRP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49"/>
          <p:cNvSpPr txBox="1">
            <a:spLocks noGrp="1"/>
          </p:cNvSpPr>
          <p:nvPr>
            <p:ph type="body" idx="1"/>
          </p:nvPr>
        </p:nvSpPr>
        <p:spPr>
          <a:xfrm>
            <a:off x="3881625" y="4840800"/>
            <a:ext cx="51330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L: length of reflective tape</a:t>
            </a:r>
            <a:endParaRPr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D: Unit vector in the moving direction of the belt</a:t>
            </a:r>
            <a:endParaRPr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N: Normal vector to the surface of the belt</a:t>
            </a:r>
            <a:endParaRPr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P1, P2: End points of reflective tape</a:t>
            </a:r>
            <a:endParaRPr sz="1800"/>
          </a:p>
        </p:txBody>
      </p:sp>
      <p:sp>
        <p:nvSpPr>
          <p:cNvPr id="415" name="Google Shape;415;p49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25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Design - </a:t>
            </a:r>
            <a:r>
              <a:rPr lang="en-US" sz="30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Denoising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421" name="Google Shape;42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25" y="1197109"/>
            <a:ext cx="2600325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9963" y="3923672"/>
            <a:ext cx="2784065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2200" y="1197109"/>
            <a:ext cx="2856276" cy="263808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0"/>
          <p:cNvSpPr/>
          <p:nvPr/>
        </p:nvSpPr>
        <p:spPr>
          <a:xfrm rot="-1776404">
            <a:off x="1657404" y="2508298"/>
            <a:ext cx="447531" cy="18084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0"/>
          <p:cNvSpPr/>
          <p:nvPr/>
        </p:nvSpPr>
        <p:spPr>
          <a:xfrm>
            <a:off x="1457325" y="2717800"/>
            <a:ext cx="1762200" cy="525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0"/>
          <p:cNvSpPr/>
          <p:nvPr/>
        </p:nvSpPr>
        <p:spPr>
          <a:xfrm>
            <a:off x="1171575" y="1955800"/>
            <a:ext cx="85800" cy="59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0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26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1"/>
          <p:cNvSpPr txBox="1">
            <a:spLocks noGrp="1"/>
          </p:cNvSpPr>
          <p:nvPr>
            <p:ph type="title"/>
          </p:nvPr>
        </p:nvSpPr>
        <p:spPr>
          <a:xfrm>
            <a:off x="395525" y="1241477"/>
            <a:ext cx="72009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 sz="30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Random Incremental Algorithm</a:t>
            </a:r>
            <a:endParaRPr sz="30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endParaRPr sz="30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433" name="Google Shape;43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50" y="2587925"/>
            <a:ext cx="3967425" cy="18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1"/>
          <p:cNvSpPr txBox="1"/>
          <p:nvPr/>
        </p:nvSpPr>
        <p:spPr>
          <a:xfrm>
            <a:off x="395525" y="4592650"/>
            <a:ext cx="51174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https://blog.csdn.net/theArcticOcean/article/details/50646428</a:t>
            </a:r>
            <a:endParaRPr sz="12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51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Design - </a:t>
            </a:r>
            <a:r>
              <a:rPr lang="en-US" sz="30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Convex Hull Construction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436" name="Google Shape;436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4776" y="2219952"/>
            <a:ext cx="3589600" cy="260801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1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27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2"/>
          <p:cNvSpPr txBox="1">
            <a:spLocks noGrp="1"/>
          </p:cNvSpPr>
          <p:nvPr>
            <p:ph type="body" idx="1"/>
          </p:nvPr>
        </p:nvSpPr>
        <p:spPr>
          <a:xfrm>
            <a:off x="457200" y="1214206"/>
            <a:ext cx="82296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lang="en-US" sz="30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Shape Detection - Length &amp; width Recognition</a:t>
            </a:r>
            <a:endParaRPr sz="30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43" name="Google Shape;443;p52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Design - Volume Estimation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44" name="Google Shape;444;p52"/>
          <p:cNvSpPr txBox="1">
            <a:spLocks noGrp="1"/>
          </p:cNvSpPr>
          <p:nvPr>
            <p:ph type="body" idx="1"/>
          </p:nvPr>
        </p:nvSpPr>
        <p:spPr>
          <a:xfrm>
            <a:off x="4348500" y="2086625"/>
            <a:ext cx="4517100" cy="42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000"/>
              <a:buFont typeface="Noto Sans Symbols"/>
              <a:buAutoNum type="arabicPeriod"/>
            </a:pPr>
            <a:r>
              <a:rPr lang="en-US" sz="20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Choose the Axis pass through the center of weight </a:t>
            </a:r>
            <a:endParaRPr sz="20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3D7F"/>
              </a:buClr>
              <a:buSzPts val="2000"/>
              <a:buFont typeface="Noto Sans Symbols"/>
              <a:buAutoNum type="arabicPeriod"/>
            </a:pPr>
            <a:r>
              <a:rPr lang="en-US" sz="20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Get the length </a:t>
            </a:r>
            <a:r>
              <a:rPr lang="en-US" sz="2000" b="1" i="1" u="none" strike="noStrike" cap="none">
                <a:solidFill>
                  <a:srgbClr val="003D7F"/>
                </a:solidFill>
                <a:latin typeface="Courier New"/>
                <a:ea typeface="Courier New"/>
                <a:cs typeface="Courier New"/>
                <a:sym typeface="Courier New"/>
              </a:rPr>
              <a:t>d </a:t>
            </a:r>
            <a:r>
              <a:rPr lang="en-US" sz="20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among the cross section</a:t>
            </a:r>
            <a:endParaRPr sz="20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3D7F"/>
              </a:buClr>
              <a:buSzPts val="2000"/>
              <a:buFont typeface="Noto Sans Symbols"/>
              <a:buAutoNum type="arabicPeriod"/>
            </a:pPr>
            <a:r>
              <a:rPr lang="en-US" sz="20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Rotate the cross section to get a couple of </a:t>
            </a:r>
            <a:r>
              <a:rPr lang="en-US" sz="2000" b="1" i="1" u="none" strike="noStrike" cap="none">
                <a:solidFill>
                  <a:srgbClr val="003D7F"/>
                </a:solidFill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-US" sz="2000" b="0" i="0" u="none" strike="noStrike" cap="none">
                <a:solidFill>
                  <a:srgbClr val="003D7F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0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</a:t>
            </a:r>
            <a:endParaRPr sz="20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3D7F"/>
              </a:buClr>
              <a:buSzPts val="2000"/>
              <a:buFont typeface="Noto Sans Symbols"/>
              <a:buAutoNum type="arabicPeriod"/>
            </a:pPr>
            <a:r>
              <a:rPr lang="en-US" sz="20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The width vector is on the surface of cross section with minimum </a:t>
            </a:r>
            <a:r>
              <a:rPr lang="en-US" sz="2000" b="1" i="1" u="none" strike="noStrike" cap="none">
                <a:solidFill>
                  <a:srgbClr val="003D7F"/>
                </a:solidFill>
                <a:latin typeface="Courier New"/>
                <a:ea typeface="Courier New"/>
                <a:cs typeface="Courier New"/>
                <a:sym typeface="Courier New"/>
              </a:rPr>
              <a:t>d</a:t>
            </a:r>
            <a:endParaRPr sz="2000" b="1" i="1" u="none" strike="noStrike" cap="none">
              <a:solidFill>
                <a:srgbClr val="003D7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3D7F"/>
              </a:buClr>
              <a:buSzPts val="2000"/>
              <a:buFont typeface="Noto Sans Symbols"/>
              <a:buAutoNum type="arabicPeriod"/>
            </a:pPr>
            <a:r>
              <a:rPr lang="en-US" sz="20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Get the length vector which is perpendicular to width</a:t>
            </a:r>
            <a:endParaRPr sz="20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445" name="Google Shape;4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2601"/>
            <a:ext cx="4408424" cy="39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2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28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3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000"/>
              <a:t>Mechanical Part:</a:t>
            </a:r>
            <a:endParaRPr sz="3000"/>
          </a:p>
        </p:txBody>
      </p:sp>
      <p:sp>
        <p:nvSpPr>
          <p:cNvPr id="452" name="Google Shape;452;p53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Prototype Discription</a:t>
            </a:r>
            <a:endParaRPr/>
          </a:p>
        </p:txBody>
      </p:sp>
      <p:pic>
        <p:nvPicPr>
          <p:cNvPr id="453" name="Google Shape;45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50" y="2030325"/>
            <a:ext cx="5301750" cy="421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8312" y="1206975"/>
            <a:ext cx="2558839" cy="511769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3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29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Motivation: The growing e-market in China results in the expanding demand of cargo delivery. </a:t>
            </a:r>
            <a:r>
              <a:rPr lang="en-US" sz="2400"/>
              <a:t>Delivery </a:t>
            </a: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companies have demands on: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Fast packing and loading process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Efficient usage of vehicle capacity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Accurate freight calculation</a:t>
            </a:r>
            <a:b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97" name="Google Shape;197;p27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Introduction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150" y="4922863"/>
            <a:ext cx="3081000" cy="47146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3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4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lang="en-US" sz="32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Output </a:t>
            </a:r>
            <a:r>
              <a:rPr lang="en-US"/>
              <a:t>Model</a:t>
            </a:r>
            <a:r>
              <a:rPr lang="en-US" sz="32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:</a:t>
            </a:r>
            <a:endParaRPr sz="32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61" name="Google Shape;461;p54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Prototype Discription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462" name="Google Shape;46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8475" y="2260850"/>
            <a:ext cx="3483526" cy="363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3324" y="2260837"/>
            <a:ext cx="3483534" cy="36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4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30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5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000"/>
              <a:t>GUI Demo</a:t>
            </a:r>
            <a:endParaRPr sz="3000"/>
          </a:p>
        </p:txBody>
      </p:sp>
      <p:sp>
        <p:nvSpPr>
          <p:cNvPr id="470" name="Google Shape;470;p55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Prototype Description</a:t>
            </a:r>
            <a:endParaRPr/>
          </a:p>
        </p:txBody>
      </p:sp>
      <p:pic>
        <p:nvPicPr>
          <p:cNvPr id="471" name="Google Shape;4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050" y="1233625"/>
            <a:ext cx="5954173" cy="50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5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31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6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000" dirty="0"/>
              <a:t>GUI Demo: </a:t>
            </a: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altLang="zh-CN" sz="2400" dirty="0"/>
              <a:t>Real-time</a:t>
            </a:r>
            <a:r>
              <a:rPr lang="en-US" sz="2400" dirty="0"/>
              <a:t> update</a:t>
            </a:r>
            <a:endParaRPr sz="2400" dirty="0"/>
          </a:p>
        </p:txBody>
      </p:sp>
      <p:sp>
        <p:nvSpPr>
          <p:cNvPr id="478" name="Google Shape;478;p56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Prototype Description</a:t>
            </a:r>
            <a:endParaRPr/>
          </a:p>
        </p:txBody>
      </p:sp>
      <p:sp>
        <p:nvSpPr>
          <p:cNvPr id="479" name="Google Shape;479;p56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32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" name="V-Active-Update">
            <a:hlinkClick r:id="" action="ppaction://media"/>
            <a:extLst>
              <a:ext uri="{FF2B5EF4-FFF2-40B4-BE49-F238E27FC236}">
                <a16:creationId xmlns:a16="http://schemas.microsoft.com/office/drawing/2014/main" id="{EB2D5794-62AC-4B51-A905-9A9510DFFD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6465" y="1218521"/>
            <a:ext cx="5952932" cy="5029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7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en-US" sz="3000" dirty="0"/>
              <a:t>GUI Demo: </a:t>
            </a:r>
          </a:p>
          <a:p>
            <a:pPr marL="0" lvl="0" indent="0">
              <a:buNone/>
            </a:pPr>
            <a:r>
              <a:rPr lang="en-US" sz="2400" dirty="0"/>
              <a:t>Real-time update</a:t>
            </a: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 dirty="0"/>
              <a:t>Functions</a:t>
            </a:r>
            <a:endParaRPr sz="2400" dirty="0"/>
          </a:p>
        </p:txBody>
      </p:sp>
      <p:sp>
        <p:nvSpPr>
          <p:cNvPr id="485" name="Google Shape;485;p57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Prototype Discription</a:t>
            </a:r>
            <a:endParaRPr/>
          </a:p>
        </p:txBody>
      </p:sp>
      <p:sp>
        <p:nvSpPr>
          <p:cNvPr id="486" name="Google Shape;486;p57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33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" name="V-Function">
            <a:hlinkClick r:id="" action="ppaction://media"/>
            <a:extLst>
              <a:ext uri="{FF2B5EF4-FFF2-40B4-BE49-F238E27FC236}">
                <a16:creationId xmlns:a16="http://schemas.microsoft.com/office/drawing/2014/main" id="{BD780561-219C-4A25-8ECE-9572AF9165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80622" y="1214559"/>
            <a:ext cx="5957620" cy="5033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8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Results</a:t>
            </a:r>
            <a:endParaRPr/>
          </a:p>
        </p:txBody>
      </p:sp>
      <p:pic>
        <p:nvPicPr>
          <p:cNvPr id="492" name="Google Shape;49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75" y="3689609"/>
            <a:ext cx="8839201" cy="255528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8"/>
          <p:cNvSpPr txBox="1">
            <a:spLocks noGrp="1"/>
          </p:cNvSpPr>
          <p:nvPr>
            <p:ph type="body" idx="1"/>
          </p:nvPr>
        </p:nvSpPr>
        <p:spPr>
          <a:xfrm>
            <a:off x="457200" y="1176173"/>
            <a:ext cx="8019300" cy="34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3 objects of varying sizes</a:t>
            </a:r>
            <a:endParaRPr sz="2400"/>
          </a:p>
          <a:p>
            <a: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2 conveyor speeds</a:t>
            </a:r>
            <a:endParaRPr sz="2400"/>
          </a:p>
          <a:p>
            <a: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20 tests for each object under each speed</a:t>
            </a:r>
            <a:endParaRPr sz="2400"/>
          </a:p>
          <a:p>
            <a: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different orientations and locations</a:t>
            </a:r>
            <a:endParaRPr sz="2400"/>
          </a:p>
          <a:p>
            <a: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record execution time and unilateral error</a:t>
            </a:r>
            <a:endParaRPr sz="2400"/>
          </a:p>
        </p:txBody>
      </p:sp>
      <p:sp>
        <p:nvSpPr>
          <p:cNvPr id="494" name="Google Shape;494;p58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34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9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Results</a:t>
            </a:r>
            <a:endParaRPr/>
          </a:p>
        </p:txBody>
      </p:sp>
      <p:pic>
        <p:nvPicPr>
          <p:cNvPr id="500" name="Google Shape;50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25" y="1317425"/>
            <a:ext cx="8766725" cy="477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9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35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0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Achievements</a:t>
            </a:r>
            <a:endParaRPr sz="2400"/>
          </a:p>
          <a:p>
            <a:pPr marL="914400" lvl="1" indent="-406400" rtl="0"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 sz="2400"/>
              <a:t>Practical system with low cost</a:t>
            </a:r>
            <a:endParaRPr sz="2400"/>
          </a:p>
          <a:p>
            <a:pPr marL="914400" lvl="1" indent="-406400" rtl="0"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 sz="2400"/>
              <a:t>Estimate size and shape accurately of specified cargos</a:t>
            </a:r>
            <a:endParaRPr sz="2400"/>
          </a:p>
          <a:p>
            <a:pPr marL="914400" lvl="1" indent="-406400" rtl="0"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 sz="2400"/>
              <a:t>Execute in real-time </a:t>
            </a:r>
            <a:endParaRPr sz="2400"/>
          </a:p>
          <a:p>
            <a: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Oversights</a:t>
            </a:r>
            <a:endParaRPr sz="2400"/>
          </a:p>
          <a:p>
            <a:pPr marL="914400" lvl="1" indent="-406400" rtl="0"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 sz="2400"/>
              <a:t>Limitation on distance between consecutive objects</a:t>
            </a:r>
            <a:endParaRPr sz="2400"/>
          </a:p>
          <a:p>
            <a:pPr marL="914400" lvl="1" indent="-406400" rtl="0"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 sz="2400"/>
              <a:t>Not robust to dynamic background</a:t>
            </a:r>
            <a:endParaRPr sz="2400"/>
          </a:p>
          <a:p>
            <a:pPr marL="914400" lvl="1" indent="-406400" rtl="0"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 sz="2400"/>
              <a:t>Slight offset in point cloud alignment</a:t>
            </a:r>
            <a:endParaRPr sz="2400"/>
          </a:p>
        </p:txBody>
      </p:sp>
      <p:sp>
        <p:nvSpPr>
          <p:cNvPr id="507" name="Google Shape;507;p60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Discussion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508" name="Google Shape;508;p60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36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1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We have successfully designed an automatic cargo volume estimation system.</a:t>
            </a:r>
            <a:endParaRPr sz="2400"/>
          </a:p>
          <a:p>
            <a:pPr marL="457200" lvl="0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Our design with Kinect cameras is compact and has lower cost compared to existing products.</a:t>
            </a:r>
            <a:endParaRPr sz="2400"/>
          </a:p>
          <a:p>
            <a:pPr marL="457200" lvl="0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Our system can estimate the size and shape of cargos ranging from 10*10*10cm3 to 40*40*40cm3 in real time.</a:t>
            </a:r>
            <a:endParaRPr sz="2400"/>
          </a:p>
          <a:p>
            <a:pPr marL="457200" lvl="0" indent="-381000" rtl="0">
              <a:spcBef>
                <a:spcPts val="1000"/>
              </a:spcBef>
              <a:spcAft>
                <a:spcPts val="1000"/>
              </a:spcAft>
              <a:buSzPts val="2400"/>
              <a:buChar char="■"/>
            </a:pPr>
            <a:r>
              <a:rPr lang="en-US" sz="2400"/>
              <a:t>The unilateral error of the size measurement is within 10%.</a:t>
            </a:r>
            <a:endParaRPr sz="2400"/>
          </a:p>
        </p:txBody>
      </p:sp>
      <p:sp>
        <p:nvSpPr>
          <p:cNvPr id="514" name="Google Shape;514;p61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515" name="Google Shape;515;p61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37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Newcombe, Richard A., et al. "KinectFusion: Real-time dense surface mapping and tracking." </a:t>
            </a:r>
            <a:r>
              <a:rPr lang="en-US" sz="12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Mixed and augmented reality (ISMAR)</a:t>
            </a: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2011 10th IEEE international symposium on. IEEE, 2011.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J. Loera, J. Rambau and F. Santos (2010), </a:t>
            </a:r>
            <a:r>
              <a:rPr lang="en-US" sz="12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Triangulations: Structures and Algorithms</a:t>
            </a: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(2nd revised ed.), Springer-Verlag, ISBN 9783642129711 Chapter 3: Polygon Triangulation: pp.103.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Besl, Paul J.; N.D. McKay (1992). "A Method for Registration of 3-D Shapes". </a:t>
            </a:r>
            <a:r>
              <a:rPr lang="en-US" sz="12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Trans. on Pattern Analysis and Machine Intelligence</a:t>
            </a: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Los Alamitos, CA, USA: IEEE Computer Society. 14 (2): 239–256. doi:10.1109/34.121791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Pirovano, Michele. "Kinfu–an open source implementation of Kinect Fusion+ case study: implementing a 3D scanner with PCL." no. October 2012 (2011).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Kakinoki, Yoshikazu, Masato Nakashima, Tetsuo Koezuka, Noriyuki Hiraoka, Hiroyuki Tsukahara, Yoshinori Suto, Yoshitaka Oshima, and Shinji Hashinami. Optical System for Detecting Three-dimensional Shape. Fujitsu Ltd, assignee. Patent US5004929A. 2 Apr. 1991. Print.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Itsuzaki, YasuoYoshihiro, Masatoshi Nakamura, Noriyuki Suzuki, Misuzu Takano, and Kinji Horikami. Shape Detection Apparatus. Panasonic Corp, assignee. Patent US5995663A. 30 Nov. 1999. Print.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Nakagawa, Yasuo, and Shree Nayer. Method of Detecting Solid Shape of Object with Autofocusing and Image Detection at Each Focus Level. Hitachi Ltd, assignee. Patent US5151609A. 29 Sept. 1992. Print.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[8]. Specification for “</a:t>
            </a:r>
            <a:r>
              <a:rPr lang="en-US" sz="1200" b="0" i="0" u="none" strike="noStrike" cap="non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Heavy Duty Slider Bed Conveyor - Model TL 42" OAW, 17'-1" long”, </a:t>
            </a:r>
            <a:endParaRPr sz="1200" b="0" i="0" u="none" strike="noStrike" cap="non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Hytrol Conveyor Company, Inc.  http://www.cisco-eagle.com/catalog/product/12410/</a:t>
            </a:r>
            <a:endParaRPr sz="1200" b="0" i="0" u="none" strike="noStrike" cap="non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heavy-duty- slider-bed-conveyor-model-tl-42-oaw-17-1-long</a:t>
            </a:r>
            <a:endParaRPr sz="1200" b="0" i="0" u="none" strike="noStrike" cap="non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[9]. “Kinect for Windows Sensor Components and Specifications” https://msdn.microsoft.com/en-us/library/jj131033.aspx</a:t>
            </a:r>
            <a:endParaRPr sz="1200" b="0" i="0" u="none" strike="noStrike" cap="non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[10]. K. Khoshelham, S.O. Elberink, “Accuracy and resolution of Kinect depth data for indoor mapping applications”, Sensors, 12:1437–1454, 2012.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[11]. Li, Lingling, Z. Wang, L. Qing, and H. He, “Fast Volume measurement based on Kinect 2.0 depth image”, </a:t>
            </a:r>
            <a:r>
              <a:rPr lang="en-US" sz="12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Microcomputer &amp; Its Applications, </a:t>
            </a: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vol. 1, no. 7, 2017, pp. 35-38. 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[12]. Dellen, Babette, I. Rojas, “Volume measurement with a consumer depth camera based on 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structured infrared light”, </a:t>
            </a:r>
            <a:r>
              <a:rPr lang="en-US" sz="12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16th Catalan Conference on Artificial Intelligence, poster session, 2013, Vic, Spain, pp. 1-10, ACIA.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endParaRPr sz="32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Reference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522" name="Google Shape;522;p62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38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3"/>
          <p:cNvSpPr/>
          <p:nvPr/>
        </p:nvSpPr>
        <p:spPr>
          <a:xfrm>
            <a:off x="2240258" y="3573016"/>
            <a:ext cx="441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3366"/>
                </a:solidFill>
                <a:latin typeface="Constantia"/>
                <a:ea typeface="Constantia"/>
                <a:cs typeface="Constantia"/>
                <a:sym typeface="Constantia"/>
              </a:rPr>
              <a:t>Presented by Group 17</a:t>
            </a:r>
            <a:endParaRPr sz="6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3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39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39</a:t>
            </a:fld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Projective: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Accurate measurement of the volume of goods on a conveyor belt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Automatic running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Standardized measurement process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Easy to build, install and use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Low-cost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Expected outcome: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Volume of the </a:t>
            </a:r>
            <a:r>
              <a:rPr lang="en-US" sz="2400"/>
              <a:t>cargo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3-D model map of the </a:t>
            </a:r>
            <a:r>
              <a:rPr lang="en-US" sz="2400"/>
              <a:t>cargo</a:t>
            </a:r>
            <a:b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05" name="Google Shape;205;p28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Customer Requirements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7445" y="2462600"/>
            <a:ext cx="2422550" cy="16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>
          <a:xfrm>
            <a:off x="862350" y="5890450"/>
            <a:ext cx="78348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Referenece: https://ss0.bdstatic.com/70cFuHSh_Q1YnxGkpoWK1HF6hhy/it/u=3831402330,1049417822&amp;fm=200&amp;gp=0.jpg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7203425" y="4335775"/>
            <a:ext cx="330600" cy="420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5327" y="4756075"/>
            <a:ext cx="1426793" cy="8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4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4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999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Heavy Duty Slider Bed Conveyor - Model TL </a:t>
            </a:r>
            <a:r>
              <a:rPr lang="en-US" sz="2200" b="0" i="0" u="none" strike="noStrike" cap="non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42" OAW, 17'-1" long</a:t>
            </a:r>
            <a:endParaRPr sz="2200" b="0" i="0" u="none" strike="noStrike" cap="non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999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endParaRPr sz="2200" b="0" i="0" u="none" strike="noStrike" cap="non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999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0" i="0" u="none" strike="noStrike" cap="non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4" name="Google Shape;534;p64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Speed of Conveyor Belt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535" name="Google Shape;535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25" y="2081000"/>
            <a:ext cx="2558625" cy="19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80800" y="2081000"/>
            <a:ext cx="5816350" cy="34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4"/>
          <p:cNvSpPr txBox="1"/>
          <p:nvPr/>
        </p:nvSpPr>
        <p:spPr>
          <a:xfrm>
            <a:off x="5171575" y="4140825"/>
            <a:ext cx="272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=0.33m/s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4"/>
          <p:cNvSpPr txBox="1">
            <a:spLocks noGrp="1"/>
          </p:cNvSpPr>
          <p:nvPr>
            <p:ph type="sldNum" idx="12"/>
          </p:nvPr>
        </p:nvSpPr>
        <p:spPr>
          <a:xfrm>
            <a:off x="7707850" y="6553200"/>
            <a:ext cx="14361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Appendix 1 of </a:t>
            </a:r>
            <a:r>
              <a:rPr lang="en-US"/>
              <a:t>6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5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052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Times New Roman"/>
              <a:buChar char="■"/>
            </a:pPr>
            <a:r>
              <a:rPr lang="en-US" sz="3200" b="0" i="0" u="none" strike="noStrike" cap="non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meters space between two goods</a:t>
            </a:r>
            <a:endParaRPr sz="3200" b="0" i="0" u="none" strike="noStrike" cap="non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0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Times New Roman"/>
              <a:buChar char="■"/>
            </a:pPr>
            <a:r>
              <a:rPr lang="en-US" sz="3200" b="0" i="0" u="none" strike="noStrike" cap="non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0.5 m/s maximum speed</a:t>
            </a:r>
            <a:endParaRPr sz="3200" b="0" i="0" u="none" strike="noStrike" cap="non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0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Times New Roman"/>
              <a:buChar char="■"/>
            </a:pPr>
            <a:r>
              <a:rPr lang="en-US" sz="3200" b="0" i="0" u="none" strike="noStrike" cap="non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T_min = 2 / 0.5 = 4s</a:t>
            </a:r>
            <a:endParaRPr sz="3200" b="0" i="0" u="none" strike="noStrike" cap="non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4" name="Google Shape;544;p65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Processing Time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545" name="Google Shape;545;p65"/>
          <p:cNvSpPr txBox="1">
            <a:spLocks noGrp="1"/>
          </p:cNvSpPr>
          <p:nvPr>
            <p:ph type="sldNum" idx="12"/>
          </p:nvPr>
        </p:nvSpPr>
        <p:spPr>
          <a:xfrm>
            <a:off x="7707850" y="6553200"/>
            <a:ext cx="14361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Appendix 2 of </a:t>
            </a:r>
            <a:r>
              <a:rPr lang="en-US"/>
              <a:t>6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6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052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Kinect 2.0 x 2</a:t>
            </a:r>
            <a:br>
              <a:rPr lang="en-US" sz="32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r>
              <a:rPr lang="en-US" sz="3200" b="0" i="0" u="none" strike="noStrike" cap="non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1488 * 2 = 2976RMB</a:t>
            </a:r>
            <a:endParaRPr sz="3200" b="0" i="0" u="none" strike="noStrike" cap="non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0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Times New Roman"/>
              <a:buChar char="■"/>
            </a:pPr>
            <a:r>
              <a:rPr lang="en-US" sz="3200" b="0" i="0" u="none" strike="noStrike" cap="non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Camera Support x 2</a:t>
            </a:r>
            <a:br>
              <a:rPr lang="en-US" sz="3200" b="0" i="0" u="none" strike="noStrike" cap="non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 b="0" i="0" u="none" strike="noStrike" cap="non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 * 2 = 60RMB</a:t>
            </a:r>
            <a:endParaRPr sz="3200" b="0" i="0" u="none" strike="noStrike" cap="non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0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Times New Roman"/>
              <a:buChar char="■"/>
            </a:pPr>
            <a:r>
              <a:rPr lang="en-US" sz="3200" b="0" i="0" u="none" strike="noStrike" cap="non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 Reflection Tape</a:t>
            </a:r>
            <a:br>
              <a:rPr lang="en-US" sz="3200" b="0" i="0" u="none" strike="noStrike" cap="non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 b="0" i="0" u="none" strike="noStrike" cap="non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10RMB/m * 20 m = 200RMB</a:t>
            </a:r>
            <a:endParaRPr sz="3200" b="0" i="0" u="none" strike="noStrike" cap="non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1" name="Google Shape;551;p66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Cost Restriction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552" name="Google Shape;552;p66"/>
          <p:cNvSpPr txBox="1">
            <a:spLocks noGrp="1"/>
          </p:cNvSpPr>
          <p:nvPr>
            <p:ph type="sldNum" idx="12"/>
          </p:nvPr>
        </p:nvSpPr>
        <p:spPr>
          <a:xfrm>
            <a:off x="7707850" y="6553200"/>
            <a:ext cx="14361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Appendix 3 of 6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7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errors increase quadratically with camera distance</a:t>
            </a:r>
            <a:endParaRPr sz="24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About 0.5 cm deviation at 1.5 m distance</a:t>
            </a:r>
            <a:endParaRPr sz="24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Max unilateral error = 0.5cm/5cm = 10%</a:t>
            </a:r>
            <a:endParaRPr sz="24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558" name="Google Shape;558;p67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Max Unilateral Error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559" name="Google Shape;559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9763" y="2506822"/>
            <a:ext cx="5884474" cy="3460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7"/>
          <p:cNvSpPr txBox="1"/>
          <p:nvPr/>
        </p:nvSpPr>
        <p:spPr>
          <a:xfrm>
            <a:off x="784200" y="5945225"/>
            <a:ext cx="75963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“Kinect for Windows Sensor Components and Specifications” https://msdn.microsoft.com/en-us/library/jj131033.aspx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67"/>
          <p:cNvSpPr txBox="1">
            <a:spLocks noGrp="1"/>
          </p:cNvSpPr>
          <p:nvPr>
            <p:ph type="sldNum" idx="12"/>
          </p:nvPr>
        </p:nvSpPr>
        <p:spPr>
          <a:xfrm>
            <a:off x="7707850" y="6553200"/>
            <a:ext cx="14361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Appendix 4 of </a:t>
            </a:r>
            <a:r>
              <a:rPr lang="en-US"/>
              <a:t>6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8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Quality Function Development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567" name="Google Shape;567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3962" y="1135650"/>
            <a:ext cx="5901224" cy="5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8"/>
          <p:cNvSpPr/>
          <p:nvPr/>
        </p:nvSpPr>
        <p:spPr>
          <a:xfrm>
            <a:off x="4339118" y="5213925"/>
            <a:ext cx="194100" cy="270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68"/>
          <p:cNvSpPr/>
          <p:nvPr/>
        </p:nvSpPr>
        <p:spPr>
          <a:xfrm>
            <a:off x="4040905" y="5213926"/>
            <a:ext cx="194100" cy="270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68"/>
          <p:cNvSpPr txBox="1"/>
          <p:nvPr/>
        </p:nvSpPr>
        <p:spPr>
          <a:xfrm rot="-5400000">
            <a:off x="4196357" y="5104690"/>
            <a:ext cx="571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1~1.5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68"/>
          <p:cNvSpPr txBox="1"/>
          <p:nvPr/>
        </p:nvSpPr>
        <p:spPr>
          <a:xfrm rot="-5400000">
            <a:off x="3868473" y="5127786"/>
            <a:ext cx="571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-45~45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8"/>
          <p:cNvSpPr txBox="1">
            <a:spLocks noGrp="1"/>
          </p:cNvSpPr>
          <p:nvPr>
            <p:ph type="sldNum" idx="12"/>
          </p:nvPr>
        </p:nvSpPr>
        <p:spPr>
          <a:xfrm>
            <a:off x="7707850" y="6553200"/>
            <a:ext cx="14361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Appendix </a:t>
            </a:r>
            <a:r>
              <a:rPr lang="en-US"/>
              <a:t>5 </a:t>
            </a:r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of </a:t>
            </a:r>
            <a:r>
              <a:rPr lang="en-US"/>
              <a:t>6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9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Quality Function Development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578" name="Google Shape;578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425" y="1117900"/>
            <a:ext cx="7003000" cy="52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9"/>
          <p:cNvSpPr/>
          <p:nvPr/>
        </p:nvSpPr>
        <p:spPr>
          <a:xfrm>
            <a:off x="4675675" y="5357050"/>
            <a:ext cx="256800" cy="42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69"/>
          <p:cNvSpPr txBox="1"/>
          <p:nvPr/>
        </p:nvSpPr>
        <p:spPr>
          <a:xfrm>
            <a:off x="873925" y="1431825"/>
            <a:ext cx="3999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69"/>
          <p:cNvSpPr txBox="1"/>
          <p:nvPr/>
        </p:nvSpPr>
        <p:spPr>
          <a:xfrm rot="-5400000">
            <a:off x="4500279" y="5351378"/>
            <a:ext cx="65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-60~60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69"/>
          <p:cNvSpPr/>
          <p:nvPr/>
        </p:nvSpPr>
        <p:spPr>
          <a:xfrm>
            <a:off x="5163127" y="5460495"/>
            <a:ext cx="221700" cy="351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69"/>
          <p:cNvSpPr txBox="1"/>
          <p:nvPr/>
        </p:nvSpPr>
        <p:spPr>
          <a:xfrm rot="-5400000">
            <a:off x="5004427" y="5264779"/>
            <a:ext cx="65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1~1.5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69"/>
          <p:cNvSpPr txBox="1">
            <a:spLocks noGrp="1"/>
          </p:cNvSpPr>
          <p:nvPr>
            <p:ph type="sldNum" idx="12"/>
          </p:nvPr>
        </p:nvSpPr>
        <p:spPr>
          <a:xfrm>
            <a:off x="7707850" y="6553200"/>
            <a:ext cx="14361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Appendix </a:t>
            </a:r>
            <a:r>
              <a:rPr lang="en-US"/>
              <a:t>5</a:t>
            </a:r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6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Background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Speed of conveyor belt   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Cargo size range 			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Processing time			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Design Detail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Number of depth cameras 	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Filming angle range		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Camera distance 		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Technical Objective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Max unilateral error 		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Cost restriction 			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 sz="3200" b="1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Engineering Specification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8750" y="1969375"/>
            <a:ext cx="2605586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8750" y="2692425"/>
            <a:ext cx="574996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1993" y="3613863"/>
            <a:ext cx="383582" cy="3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28739" y="5172175"/>
            <a:ext cx="783794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28750" y="5533690"/>
            <a:ext cx="1383828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67475" y="4393024"/>
            <a:ext cx="1927992" cy="3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13841" y="2302801"/>
            <a:ext cx="4449538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72000" y="3989975"/>
            <a:ext cx="1742180" cy="3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5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>
            <a:spLocks noGrp="1"/>
          </p:cNvSpPr>
          <p:nvPr>
            <p:ph type="body" idx="1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/>
              <a:t>Alignment Algorithm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Concept Generation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 rotWithShape="1">
          <a:blip r:embed="rId3">
            <a:alphaModFix/>
          </a:blip>
          <a:srcRect t="7765" b="5474"/>
          <a:stretch/>
        </p:blipFill>
        <p:spPr>
          <a:xfrm>
            <a:off x="953000" y="1934625"/>
            <a:ext cx="3799425" cy="179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30"/>
          <p:cNvGrpSpPr/>
          <p:nvPr/>
        </p:nvGrpSpPr>
        <p:grpSpPr>
          <a:xfrm>
            <a:off x="826087" y="4115204"/>
            <a:ext cx="4053257" cy="1803326"/>
            <a:chOff x="1733974" y="4021425"/>
            <a:chExt cx="4712541" cy="2189300"/>
          </a:xfrm>
        </p:grpSpPr>
        <p:pic>
          <p:nvPicPr>
            <p:cNvPr id="234" name="Google Shape;234;p30"/>
            <p:cNvPicPr preferRelativeResize="0"/>
            <p:nvPr/>
          </p:nvPicPr>
          <p:blipFill rotWithShape="1">
            <a:blip r:embed="rId4">
              <a:alphaModFix/>
            </a:blip>
            <a:srcRect r="42964"/>
            <a:stretch/>
          </p:blipFill>
          <p:spPr>
            <a:xfrm>
              <a:off x="1733974" y="4021425"/>
              <a:ext cx="4693650" cy="1094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30"/>
            <p:cNvPicPr preferRelativeResize="0"/>
            <p:nvPr/>
          </p:nvPicPr>
          <p:blipFill rotWithShape="1">
            <a:blip r:embed="rId4">
              <a:alphaModFix/>
            </a:blip>
            <a:srcRect l="56764"/>
            <a:stretch/>
          </p:blipFill>
          <p:spPr>
            <a:xfrm>
              <a:off x="2888316" y="5116075"/>
              <a:ext cx="3558199" cy="1094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" name="Google Shape;23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6537" y="1769650"/>
            <a:ext cx="3643875" cy="20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>
            <a:spLocks noGrp="1"/>
          </p:cNvSpPr>
          <p:nvPr>
            <p:ph type="body" idx="1"/>
          </p:nvPr>
        </p:nvSpPr>
        <p:spPr>
          <a:xfrm>
            <a:off x="1079877" y="3590199"/>
            <a:ext cx="29664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Corner alignment</a:t>
            </a:r>
            <a:endParaRPr sz="18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38" name="Google Shape;238;p30"/>
          <p:cNvSpPr txBox="1">
            <a:spLocks noGrp="1"/>
          </p:cNvSpPr>
          <p:nvPr>
            <p:ph type="body" idx="1"/>
          </p:nvPr>
        </p:nvSpPr>
        <p:spPr>
          <a:xfrm>
            <a:off x="5287472" y="3590194"/>
            <a:ext cx="37995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Use calibration markers</a:t>
            </a:r>
            <a:endParaRPr sz="18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39" name="Google Shape;239;p30"/>
          <p:cNvSpPr txBox="1">
            <a:spLocks noGrp="1"/>
          </p:cNvSpPr>
          <p:nvPr>
            <p:ph type="body" idx="1"/>
          </p:nvPr>
        </p:nvSpPr>
        <p:spPr>
          <a:xfrm>
            <a:off x="1079884" y="5882294"/>
            <a:ext cx="37995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Optical flow estimation</a:t>
            </a:r>
            <a:endParaRPr sz="18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1"/>
          </p:nvPr>
        </p:nvSpPr>
        <p:spPr>
          <a:xfrm>
            <a:off x="5216525" y="4461263"/>
            <a:ext cx="39414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Iterative Closest Point (ICP)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Principal Component Analysis (PCA)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Sample Consensus (RANSAC)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1"/>
          </p:nvPr>
        </p:nvSpPr>
        <p:spPr>
          <a:xfrm>
            <a:off x="5287475" y="5876600"/>
            <a:ext cx="39414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Classical alignment method</a:t>
            </a:r>
            <a:endParaRPr sz="18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3878425" y="5797850"/>
            <a:ext cx="12513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https://arxiv.org/abs/1612.01925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30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6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Concept Selection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7259"/>
            <a:ext cx="8839198" cy="333787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467550" y="1340770"/>
            <a:ext cx="8229600" cy="11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/>
              <a:t>Alignment Algorithm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51" name="Google Shape;251;p31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7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Concept Selection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7259"/>
            <a:ext cx="8839198" cy="333787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>
            <a:spLocks noGrp="1"/>
          </p:cNvSpPr>
          <p:nvPr>
            <p:ph type="body" idx="1"/>
          </p:nvPr>
        </p:nvSpPr>
        <p:spPr>
          <a:xfrm>
            <a:off x="467550" y="1340770"/>
            <a:ext cx="8229600" cy="11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/>
              <a:t>Alignment Algorithm</a:t>
            </a:r>
            <a:endParaRPr sz="24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5349075" y="2074300"/>
            <a:ext cx="1184400" cy="3491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8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>
            <a:spLocks noGrp="1"/>
          </p:cNvSpPr>
          <p:nvPr>
            <p:ph type="body" idx="1"/>
          </p:nvPr>
        </p:nvSpPr>
        <p:spPr>
          <a:xfrm>
            <a:off x="481275" y="1669950"/>
            <a:ext cx="3896400" cy="30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/>
              <a:t>Camera Placement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/>
              <a:t>Left to right: 90°, 45°, 45° staggered, 0°</a:t>
            </a:r>
            <a:endParaRPr sz="2400"/>
          </a:p>
        </p:txBody>
      </p:sp>
      <p:sp>
        <p:nvSpPr>
          <p:cNvPr id="266" name="Google Shape;266;p33"/>
          <p:cNvSpPr txBox="1">
            <a:spLocks noGrp="1"/>
          </p:cNvSpPr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Concept Generation</a:t>
            </a:r>
            <a:endParaRPr sz="3200" b="1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100" y="1249450"/>
            <a:ext cx="3896501" cy="32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25" y="4514925"/>
            <a:ext cx="142875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7763" y="4538738"/>
            <a:ext cx="14668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0300" y="4519688"/>
            <a:ext cx="141922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 rotWithShape="1">
          <a:blip r:embed="rId7">
            <a:alphaModFix/>
          </a:blip>
          <a:srcRect l="2326" r="2326"/>
          <a:stretch/>
        </p:blipFill>
        <p:spPr>
          <a:xfrm>
            <a:off x="6784425" y="4524450"/>
            <a:ext cx="14001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 txBox="1">
            <a:spLocks noGrp="1"/>
          </p:cNvSpPr>
          <p:nvPr>
            <p:ph type="sldNum" idx="12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9</a:t>
            </a:fld>
            <a:r>
              <a:rPr lang="en-US" sz="1300" b="0" i="0" u="none" strike="noStrike" cap="non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39</a:t>
            </a: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1615</Words>
  <Application>Microsoft Office PowerPoint</Application>
  <PresentationFormat>全屏显示(4:3)</PresentationFormat>
  <Paragraphs>267</Paragraphs>
  <Slides>45</Slides>
  <Notes>45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Arial</vt:lpstr>
      <vt:lpstr>Constantia</vt:lpstr>
      <vt:lpstr>Impact</vt:lpstr>
      <vt:lpstr>Noto Sans Symbols</vt:lpstr>
      <vt:lpstr>Calibri</vt:lpstr>
      <vt:lpstr>Courier New</vt:lpstr>
      <vt:lpstr>Times New Roman</vt:lpstr>
      <vt:lpstr>Office 主题</vt:lpstr>
      <vt:lpstr>Office 主题</vt:lpstr>
      <vt:lpstr>Automatic Measurement System for Cargo Volume Oral Defense</vt:lpstr>
      <vt:lpstr>Team Introduction</vt:lpstr>
      <vt:lpstr>Introduction</vt:lpstr>
      <vt:lpstr>Customer Requirements</vt:lpstr>
      <vt:lpstr>Engineering Specification</vt:lpstr>
      <vt:lpstr>Concept Generation</vt:lpstr>
      <vt:lpstr>Concept Selection</vt:lpstr>
      <vt:lpstr>Concept Selection</vt:lpstr>
      <vt:lpstr>Concept Generation</vt:lpstr>
      <vt:lpstr>Concept Selection</vt:lpstr>
      <vt:lpstr>Concept Generation</vt:lpstr>
      <vt:lpstr>Concept Selection</vt:lpstr>
      <vt:lpstr>Parameter Analysis</vt:lpstr>
      <vt:lpstr>Parameter Analysis</vt:lpstr>
      <vt:lpstr>Parameter Analysis</vt:lpstr>
      <vt:lpstr>Final Design</vt:lpstr>
      <vt:lpstr>Functional Decomposition</vt:lpstr>
      <vt:lpstr>Function Flow Chart</vt:lpstr>
      <vt:lpstr>Chosen Concept</vt:lpstr>
      <vt:lpstr>Design - Camera Positions</vt:lpstr>
      <vt:lpstr>Design - Reflection Tape</vt:lpstr>
      <vt:lpstr>Design - Background Elimination</vt:lpstr>
      <vt:lpstr>Design - Alignment Method</vt:lpstr>
      <vt:lpstr>Design - Alignment Method</vt:lpstr>
      <vt:lpstr>Design - Alignment Method</vt:lpstr>
      <vt:lpstr>Design - Denoising</vt:lpstr>
      <vt:lpstr>Random Incremental Algorithm </vt:lpstr>
      <vt:lpstr>Design - Volume Estimation</vt:lpstr>
      <vt:lpstr>Prototype Discription</vt:lpstr>
      <vt:lpstr>Prototype Discription</vt:lpstr>
      <vt:lpstr>Prototype Description</vt:lpstr>
      <vt:lpstr>Prototype Description</vt:lpstr>
      <vt:lpstr>Prototype Discription</vt:lpstr>
      <vt:lpstr>Test Results</vt:lpstr>
      <vt:lpstr>Test Results</vt:lpstr>
      <vt:lpstr>Discussion</vt:lpstr>
      <vt:lpstr>Conclusion</vt:lpstr>
      <vt:lpstr>Reference</vt:lpstr>
      <vt:lpstr>PowerPoint 演示文稿</vt:lpstr>
      <vt:lpstr>Speed of Conveyor Belt</vt:lpstr>
      <vt:lpstr>Processing Time</vt:lpstr>
      <vt:lpstr>Cost Restriction</vt:lpstr>
      <vt:lpstr>Max Unilateral Error</vt:lpstr>
      <vt:lpstr>Quality Function Development</vt:lpstr>
      <vt:lpstr>Quality Function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Measurement System for Cargo Volume Oral Defense</dc:title>
  <cp:lastModifiedBy>Zhang Bullet</cp:lastModifiedBy>
  <cp:revision>2</cp:revision>
  <dcterms:modified xsi:type="dcterms:W3CDTF">2018-08-07T17:49:36Z</dcterms:modified>
</cp:coreProperties>
</file>